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5"/>
    <p:sldMasterId id="2147483692" r:id="rId6"/>
    <p:sldMasterId id="2147483707" r:id="rId7"/>
    <p:sldMasterId id="2147483755" r:id="rId8"/>
    <p:sldMasterId id="2147483805" r:id="rId9"/>
    <p:sldMasterId id="2147483833" r:id="rId10"/>
    <p:sldMasterId id="2147483923" r:id="rId11"/>
    <p:sldMasterId id="2147483938" r:id="rId12"/>
  </p:sldMasterIdLst>
  <p:notesMasterIdLst>
    <p:notesMasterId r:id="rId29"/>
  </p:notesMasterIdLst>
  <p:handoutMasterIdLst>
    <p:handoutMasterId r:id="rId30"/>
  </p:handoutMasterIdLst>
  <p:sldIdLst>
    <p:sldId id="501" r:id="rId13"/>
    <p:sldId id="514" r:id="rId14"/>
    <p:sldId id="531" r:id="rId15"/>
    <p:sldId id="530" r:id="rId16"/>
    <p:sldId id="532" r:id="rId17"/>
    <p:sldId id="533" r:id="rId18"/>
    <p:sldId id="534" r:id="rId19"/>
    <p:sldId id="535" r:id="rId20"/>
    <p:sldId id="536" r:id="rId21"/>
    <p:sldId id="537" r:id="rId22"/>
    <p:sldId id="538" r:id="rId23"/>
    <p:sldId id="540" r:id="rId24"/>
    <p:sldId id="541" r:id="rId25"/>
    <p:sldId id="539" r:id="rId26"/>
    <p:sldId id="529" r:id="rId27"/>
    <p:sldId id="486" r:id="rId28"/>
  </p:sldIdLst>
  <p:sldSz cx="12192000" cy="6858000"/>
  <p:notesSz cx="6811963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de Kinoshita" initials="HK" lastIdx="4" clrIdx="0"/>
  <p:cmAuthor id="1" name="Hao2 Wu" initials="H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CC"/>
    <a:srgbClr val="0000FF"/>
    <a:srgbClr val="FF9900"/>
    <a:srgbClr val="00CC00"/>
    <a:srgbClr val="FFC9C9"/>
    <a:srgbClr val="FFFF57"/>
    <a:srgbClr val="00B0F0"/>
    <a:srgbClr val="FDEDF6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86387" autoAdjust="0"/>
  </p:normalViewPr>
  <p:slideViewPr>
    <p:cSldViewPr snapToGrid="0">
      <p:cViewPr varScale="1">
        <p:scale>
          <a:sx n="62" d="100"/>
          <a:sy n="62" d="100"/>
        </p:scale>
        <p:origin x="903" y="39"/>
      </p:cViewPr>
      <p:guideLst>
        <p:guide pos="360"/>
        <p:guide orient="horz" pos="2160"/>
      </p:guideLst>
    </p:cSldViewPr>
  </p:slideViewPr>
  <p:outlineViewPr>
    <p:cViewPr>
      <p:scale>
        <a:sx n="33" d="100"/>
        <a:sy n="33" d="100"/>
      </p:scale>
      <p:origin x="0" y="-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816" y="-84"/>
      </p:cViewPr>
      <p:guideLst>
        <p:guide orient="horz" pos="3133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/>
            </a:lvl1pPr>
          </a:lstStyle>
          <a:p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/>
            </a:lvl1pPr>
          </a:lstStyle>
          <a:p>
            <a:fld id="{19A42DBE-9A40-44C2-85E2-CEF4A643DC9B}" type="datetimeFigureOut">
              <a:rPr lang="en-US" sz="800">
                <a:solidFill>
                  <a:schemeClr val="accent5"/>
                </a:solidFill>
              </a:rPr>
              <a:pPr/>
              <a:t>9/22/2020</a:t>
            </a:fld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/>
            </a:lvl1pPr>
          </a:lstStyle>
          <a:p>
            <a:endParaRPr lang="en-US" sz="110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6541" y="8115809"/>
            <a:ext cx="373846" cy="1330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36541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36541" y="9244659"/>
            <a:ext cx="373846" cy="43943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ctr"/>
            <a:fld id="{8DDAB1B0-62E0-495F-BA6F-EBA55831B881}" type="slidenum">
              <a:rPr lang="en-US" sz="110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9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F76B152-1ECA-402E-91CD-B4EAAE3B91C2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7413" cy="3355975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vert="horz" lIns="94044" tIns="47022" rIns="94044" bIns="470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6364"/>
            <a:ext cx="5449570" cy="3916115"/>
          </a:xfrm>
          <a:prstGeom prst="rect">
            <a:avLst/>
          </a:prstGeom>
        </p:spPr>
        <p:txBody>
          <a:bodyPr vert="horz" lIns="94044" tIns="47022" rIns="94044" bIns="4702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6438907" y="8115809"/>
            <a:ext cx="373846" cy="1330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8907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36541" y="9163506"/>
            <a:ext cx="373846" cy="49901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B4F12C0E-25FE-46A6-97F3-45A20C972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4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03225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1500" indent="-1111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accent5"/>
        </a:solidFill>
        <a:latin typeface="+mn-lt"/>
        <a:ea typeface="+mn-ea"/>
        <a:cs typeface="+mn-cs"/>
      </a:defRPr>
    </a:lvl4pPr>
    <a:lvl5pPr marL="860425" indent="-114300" algn="l" defTabSz="914400" rtl="0" eaLnBrk="1" latinLnBrk="0" hangingPunct="1">
      <a:buFont typeface="Arial" panose="020B0604020202020204" pitchFamily="34" charset="0"/>
      <a:buChar char="•"/>
      <a:tabLst>
        <a:tab pos="1203325" algn="l"/>
      </a:tabLst>
      <a:defRPr sz="1000" kern="1200">
        <a:solidFill>
          <a:schemeClr val="accent5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12C0E-25FE-46A6-97F3-45A20C972E2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11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19.jpeg"/><Relationship Id="rId16" Type="http://schemas.openxmlformats.org/officeDocument/2006/relationships/image" Target="../media/image120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861806" cy="184666"/>
          </a:xfrm>
        </p:spPr>
        <p:txBody>
          <a:bodyPr lIns="0"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  Bob Xie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DFF99A-19F6-4F96-A216-6CD934D68E7A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16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2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4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2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4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7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5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1" y="408756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7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6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8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2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1181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8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85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6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" y="352580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3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2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6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9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4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3504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5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31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8" y="1260536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47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36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57477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2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2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0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2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9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2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9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6" y="408761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9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8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319374" cy="184666"/>
          </a:xfrm>
        </p:spPr>
        <p:txBody>
          <a:bodyPr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9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2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4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8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2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1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" y="352585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540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1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4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9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813" y="6458564"/>
            <a:ext cx="3967243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30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7951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3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1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3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84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16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86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2" y="4087602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2" y="6458564"/>
            <a:ext cx="321457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01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8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2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2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5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27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04"/>
            <a:ext cx="4423766" cy="39216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" y="3525847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141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813" y="6458564"/>
            <a:ext cx="3119297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3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02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34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88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4698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3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7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3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1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3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74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6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2" y="6458564"/>
            <a:ext cx="332890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4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0CFC9D2-48D2-445C-9F62-214D515FDECE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9697717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0334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6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23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0" y="1260520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39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20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91293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9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63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9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56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88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72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8" y="4087574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1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56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76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" y="3525819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85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9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74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06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60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7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655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3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9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7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9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 rot="21365145">
            <a:off x="8003084" y="1892325"/>
            <a:ext cx="4288955" cy="258286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0 w 5434373"/>
              <a:gd name="connsiteY0" fmla="*/ 28971 h 1011057"/>
              <a:gd name="connsiteX1" fmla="*/ 5434373 w 5434373"/>
              <a:gd name="connsiteY1" fmla="*/ 0 h 1011057"/>
              <a:gd name="connsiteX2" fmla="*/ 3575489 w 5434373"/>
              <a:gd name="connsiteY2" fmla="*/ 1011057 h 1011057"/>
              <a:gd name="connsiteX3" fmla="*/ 0 w 5434373"/>
              <a:gd name="connsiteY3" fmla="*/ 1008255 h 1011057"/>
              <a:gd name="connsiteX4" fmla="*/ 0 w 5434373"/>
              <a:gd name="connsiteY4" fmla="*/ 28971 h 1011057"/>
              <a:gd name="connsiteX0" fmla="*/ 0 w 3710877"/>
              <a:gd name="connsiteY0" fmla="*/ 21612 h 1003698"/>
              <a:gd name="connsiteX1" fmla="*/ 3710878 w 3710877"/>
              <a:gd name="connsiteY1" fmla="*/ 0 h 1003698"/>
              <a:gd name="connsiteX2" fmla="*/ 3575489 w 3710877"/>
              <a:gd name="connsiteY2" fmla="*/ 1003698 h 1003698"/>
              <a:gd name="connsiteX3" fmla="*/ 0 w 3710877"/>
              <a:gd name="connsiteY3" fmla="*/ 1000896 h 1003698"/>
              <a:gd name="connsiteX4" fmla="*/ 0 w 3710877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9612"/>
              <a:gd name="connsiteY0" fmla="*/ 6729 h 988815"/>
              <a:gd name="connsiteX1" fmla="*/ 3719612 w 3719612"/>
              <a:gd name="connsiteY1" fmla="*/ 0 h 988815"/>
              <a:gd name="connsiteX2" fmla="*/ 3575489 w 3719612"/>
              <a:gd name="connsiteY2" fmla="*/ 988815 h 988815"/>
              <a:gd name="connsiteX3" fmla="*/ 0 w 3719612"/>
              <a:gd name="connsiteY3" fmla="*/ 986013 h 988815"/>
              <a:gd name="connsiteX4" fmla="*/ 0 w 3719612"/>
              <a:gd name="connsiteY4" fmla="*/ 6729 h 98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612" h="988815">
                <a:moveTo>
                  <a:pt x="0" y="6729"/>
                </a:moveTo>
                <a:lnTo>
                  <a:pt x="3719612" y="0"/>
                </a:lnTo>
                <a:cubicBezTo>
                  <a:pt x="3686881" y="338931"/>
                  <a:pt x="3631493" y="650689"/>
                  <a:pt x="3575489" y="988815"/>
                </a:cubicBezTo>
                <a:lnTo>
                  <a:pt x="0" y="986013"/>
                </a:lnTo>
                <a:lnTo>
                  <a:pt x="0" y="6729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gray">
          <a:xfrm rot="21365145">
            <a:off x="10272226" y="3155950"/>
            <a:ext cx="1322731" cy="457200"/>
          </a:xfrm>
          <a:custGeom>
            <a:avLst/>
            <a:gdLst>
              <a:gd name="connsiteX0" fmla="*/ 0 w 855342"/>
              <a:gd name="connsiteY0" fmla="*/ 0 h 519360"/>
              <a:gd name="connsiteX1" fmla="*/ 855342 w 855342"/>
              <a:gd name="connsiteY1" fmla="*/ 0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55342"/>
              <a:gd name="connsiteY0" fmla="*/ 0 h 519360"/>
              <a:gd name="connsiteX1" fmla="*/ 569438 w 855342"/>
              <a:gd name="connsiteY1" fmla="*/ 14374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48589"/>
              <a:gd name="connsiteY0" fmla="*/ 0 h 519360"/>
              <a:gd name="connsiteX1" fmla="*/ 569438 w 848589"/>
              <a:gd name="connsiteY1" fmla="*/ 14374 h 519360"/>
              <a:gd name="connsiteX2" fmla="*/ 848589 w 848589"/>
              <a:gd name="connsiteY2" fmla="*/ 332367 h 519360"/>
              <a:gd name="connsiteX3" fmla="*/ 0 w 848589"/>
              <a:gd name="connsiteY3" fmla="*/ 519360 h 519360"/>
              <a:gd name="connsiteX4" fmla="*/ 0 w 848589"/>
              <a:gd name="connsiteY4" fmla="*/ 0 h 519360"/>
              <a:gd name="connsiteX0" fmla="*/ 0 w 1144262"/>
              <a:gd name="connsiteY0" fmla="*/ 0 h 569570"/>
              <a:gd name="connsiteX1" fmla="*/ 569438 w 1144262"/>
              <a:gd name="connsiteY1" fmla="*/ 14374 h 569570"/>
              <a:gd name="connsiteX2" fmla="*/ 1144262 w 1144262"/>
              <a:gd name="connsiteY2" fmla="*/ 569571 h 569570"/>
              <a:gd name="connsiteX3" fmla="*/ 0 w 1144262"/>
              <a:gd name="connsiteY3" fmla="*/ 519360 h 569570"/>
              <a:gd name="connsiteX4" fmla="*/ 0 w 1144262"/>
              <a:gd name="connsiteY4" fmla="*/ 0 h 569570"/>
              <a:gd name="connsiteX0" fmla="*/ 3094 w 1147356"/>
              <a:gd name="connsiteY0" fmla="*/ 0 h 586267"/>
              <a:gd name="connsiteX1" fmla="*/ 572532 w 1147356"/>
              <a:gd name="connsiteY1" fmla="*/ 14374 h 586267"/>
              <a:gd name="connsiteX2" fmla="*/ 1147356 w 1147356"/>
              <a:gd name="connsiteY2" fmla="*/ 569571 h 586267"/>
              <a:gd name="connsiteX3" fmla="*/ 0 w 1147356"/>
              <a:gd name="connsiteY3" fmla="*/ 586268 h 586267"/>
              <a:gd name="connsiteX4" fmla="*/ 3094 w 1147356"/>
              <a:gd name="connsiteY4" fmla="*/ 0 h 5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356" h="586267">
                <a:moveTo>
                  <a:pt x="3094" y="0"/>
                </a:moveTo>
                <a:lnTo>
                  <a:pt x="572532" y="14374"/>
                </a:lnTo>
                <a:lnTo>
                  <a:pt x="1147356" y="569571"/>
                </a:lnTo>
                <a:lnTo>
                  <a:pt x="0" y="586268"/>
                </a:lnTo>
                <a:cubicBezTo>
                  <a:pt x="1031" y="390845"/>
                  <a:pt x="2063" y="195423"/>
                  <a:pt x="30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gray">
          <a:xfrm rot="21365145">
            <a:off x="4863779" y="3752875"/>
            <a:ext cx="6802622" cy="148431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82 w 5434770"/>
              <a:gd name="connsiteY0" fmla="*/ 0 h 1023513"/>
              <a:gd name="connsiteX1" fmla="*/ 5434770 w 5434770"/>
              <a:gd name="connsiteY1" fmla="*/ 15258 h 1023513"/>
              <a:gd name="connsiteX2" fmla="*/ 5431262 w 5434770"/>
              <a:gd name="connsiteY2" fmla="*/ 1023513 h 1023513"/>
              <a:gd name="connsiteX3" fmla="*/ 397 w 5434770"/>
              <a:gd name="connsiteY3" fmla="*/ 1023513 h 1023513"/>
              <a:gd name="connsiteX4" fmla="*/ 82 w 5434770"/>
              <a:gd name="connsiteY4" fmla="*/ 0 h 1023513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4373" h="1029855">
                <a:moveTo>
                  <a:pt x="3983" y="0"/>
                </a:moveTo>
                <a:lnTo>
                  <a:pt x="5434373" y="21600"/>
                </a:lnTo>
                <a:cubicBezTo>
                  <a:pt x="5433204" y="357685"/>
                  <a:pt x="5432034" y="693770"/>
                  <a:pt x="5430865" y="1029855"/>
                </a:cubicBezTo>
                <a:lnTo>
                  <a:pt x="0" y="1029855"/>
                </a:lnTo>
                <a:cubicBezTo>
                  <a:pt x="379" y="698610"/>
                  <a:pt x="3604" y="331245"/>
                  <a:pt x="39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12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8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6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4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40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41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7" name="Picture 3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 descr="C:\Users\Kathy\Documents\Corporate PPT Template\Phase 2\TM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 rot="21300000">
            <a:off x="11056655" y="5924550"/>
            <a:ext cx="73044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 rot="21366623">
            <a:off x="5220001" y="4086627"/>
            <a:ext cx="5811624" cy="84992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70243" y="870347"/>
            <a:ext cx="9732896" cy="2790117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5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9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5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1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2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9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0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6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37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3" name="Picture 37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94746" y="910719"/>
            <a:ext cx="9714592" cy="357046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196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1822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335026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397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20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6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974787"/>
            <a:ext cx="11726436" cy="4399636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70491" y="1335049"/>
            <a:ext cx="11726436" cy="639763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8828163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Freeform 8"/>
          <p:cNvSpPr>
            <a:spLocks/>
          </p:cNvSpPr>
          <p:nvPr userDrawn="1"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AF7FE431-34D8-46D5-80D0-19E048DBC0A3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gray">
          <a:xfrm flipH="1">
            <a:off x="205517" y="255906"/>
            <a:ext cx="5678460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gray">
          <a:xfrm rot="10800000" flipH="1">
            <a:off x="6249510" y="255905"/>
            <a:ext cx="5737007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4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gray">
          <a:xfrm>
            <a:off x="11987160" y="60325"/>
            <a:ext cx="204840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83550" y="1335028"/>
            <a:ext cx="5606749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83538" y="255906"/>
            <a:ext cx="5600426" cy="597132"/>
          </a:xfrm>
          <a:prstGeom prst="rect">
            <a:avLst/>
          </a:prstGeom>
        </p:spPr>
        <p:txBody>
          <a:bodyPr lIns="121899" tIns="60949" rIns="121899" bIns="60949"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 bwMode="gray">
          <a:xfrm>
            <a:off x="6249510" y="1335028"/>
            <a:ext cx="5737007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249510" y="255906"/>
            <a:ext cx="5737007" cy="597132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446469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828B0DDD-5B32-4AA9-B90F-3EFE38840A1B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gray">
          <a:xfrm rot="21422542">
            <a:off x="-98438" y="2462213"/>
            <a:ext cx="3323503" cy="3732212"/>
          </a:xfrm>
          <a:custGeom>
            <a:avLst/>
            <a:gdLst>
              <a:gd name="connsiteX0" fmla="*/ 0 w 3383749"/>
              <a:gd name="connsiteY0" fmla="*/ 0 h 3725641"/>
              <a:gd name="connsiteX1" fmla="*/ 3383749 w 3383749"/>
              <a:gd name="connsiteY1" fmla="*/ 0 h 3725641"/>
              <a:gd name="connsiteX2" fmla="*/ 3383749 w 3383749"/>
              <a:gd name="connsiteY2" fmla="*/ 3725641 h 3725641"/>
              <a:gd name="connsiteX3" fmla="*/ 0 w 3383749"/>
              <a:gd name="connsiteY3" fmla="*/ 3725641 h 3725641"/>
              <a:gd name="connsiteX4" fmla="*/ 0 w 3383749"/>
              <a:gd name="connsiteY4" fmla="*/ 0 h 3725641"/>
              <a:gd name="connsiteX0" fmla="*/ 253417 w 3383749"/>
              <a:gd name="connsiteY0" fmla="*/ 0 h 3729563"/>
              <a:gd name="connsiteX1" fmla="*/ 3383749 w 3383749"/>
              <a:gd name="connsiteY1" fmla="*/ 3922 h 3729563"/>
              <a:gd name="connsiteX2" fmla="*/ 3383749 w 3383749"/>
              <a:gd name="connsiteY2" fmla="*/ 3729563 h 3729563"/>
              <a:gd name="connsiteX3" fmla="*/ 0 w 3383749"/>
              <a:gd name="connsiteY3" fmla="*/ 3729563 h 3729563"/>
              <a:gd name="connsiteX4" fmla="*/ 253417 w 3383749"/>
              <a:gd name="connsiteY4" fmla="*/ 0 h 3729563"/>
              <a:gd name="connsiteX0" fmla="*/ 192855 w 3323187"/>
              <a:gd name="connsiteY0" fmla="*/ 0 h 3732692"/>
              <a:gd name="connsiteX1" fmla="*/ 3323187 w 3323187"/>
              <a:gd name="connsiteY1" fmla="*/ 3922 h 3732692"/>
              <a:gd name="connsiteX2" fmla="*/ 3323187 w 3323187"/>
              <a:gd name="connsiteY2" fmla="*/ 3729563 h 3732692"/>
              <a:gd name="connsiteX3" fmla="*/ 0 w 3323187"/>
              <a:gd name="connsiteY3" fmla="*/ 3732692 h 3732692"/>
              <a:gd name="connsiteX4" fmla="*/ 192855 w 3323187"/>
              <a:gd name="connsiteY4" fmla="*/ 0 h 37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187" h="3732692">
                <a:moveTo>
                  <a:pt x="192855" y="0"/>
                </a:moveTo>
                <a:lnTo>
                  <a:pt x="3323187" y="3922"/>
                </a:lnTo>
                <a:lnTo>
                  <a:pt x="3323187" y="3729563"/>
                </a:lnTo>
                <a:lnTo>
                  <a:pt x="0" y="3732692"/>
                </a:lnTo>
                <a:lnTo>
                  <a:pt x="192855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gray">
          <a:xfrm rot="21422542">
            <a:off x="1111552" y="4672038"/>
            <a:ext cx="2175442" cy="14874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  <a:gd name="connsiteX0" fmla="*/ 53753 w 1652866"/>
              <a:gd name="connsiteY0" fmla="*/ 0 h 1116419"/>
              <a:gd name="connsiteX1" fmla="*/ 1652866 w 1652866"/>
              <a:gd name="connsiteY1" fmla="*/ 0 h 1116419"/>
              <a:gd name="connsiteX2" fmla="*/ 1652866 w 1652866"/>
              <a:gd name="connsiteY2" fmla="*/ 1116419 h 1116419"/>
              <a:gd name="connsiteX3" fmla="*/ 0 w 1652866"/>
              <a:gd name="connsiteY3" fmla="*/ 383893 h 1116419"/>
              <a:gd name="connsiteX4" fmla="*/ 53753 w 1652866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866" h="1116419">
                <a:moveTo>
                  <a:pt x="53753" y="0"/>
                </a:moveTo>
                <a:lnTo>
                  <a:pt x="1652866" y="0"/>
                </a:lnTo>
                <a:lnTo>
                  <a:pt x="1652866" y="1116419"/>
                </a:lnTo>
                <a:lnTo>
                  <a:pt x="0" y="383893"/>
                </a:lnTo>
                <a:lnTo>
                  <a:pt x="53753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gray">
          <a:xfrm rot="21422542">
            <a:off x="981330" y="622325"/>
            <a:ext cx="9533833" cy="4373563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2542">
            <a:off x="7185566" y="-767353"/>
            <a:ext cx="1974850" cy="45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Placeholder 2"/>
          <p:cNvSpPr>
            <a:spLocks noGrp="1"/>
          </p:cNvSpPr>
          <p:nvPr>
            <p:ph type="body" idx="10"/>
          </p:nvPr>
        </p:nvSpPr>
        <p:spPr bwMode="gray">
          <a:xfrm rot="21420000">
            <a:off x="1265443" y="972758"/>
            <a:ext cx="8950513" cy="32310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84" indent="-154484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1"/>
          </p:nvPr>
        </p:nvSpPr>
        <p:spPr bwMode="gray">
          <a:xfrm rot="21420000">
            <a:off x="1565252" y="4340558"/>
            <a:ext cx="8736396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06930637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gray">
          <a:xfrm flipH="1">
            <a:off x="9921284" y="2339975"/>
            <a:ext cx="2270716" cy="2927350"/>
          </a:xfrm>
          <a:prstGeom prst="rect">
            <a:avLst/>
          </a:pr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gray">
          <a:xfrm flipH="1">
            <a:off x="9916521" y="4097363"/>
            <a:ext cx="1710182" cy="11699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364" h="1116419">
                <a:moveTo>
                  <a:pt x="54251" y="0"/>
                </a:moveTo>
                <a:lnTo>
                  <a:pt x="1653364" y="0"/>
                </a:lnTo>
                <a:lnTo>
                  <a:pt x="1653364" y="1116419"/>
                </a:lnTo>
                <a:lnTo>
                  <a:pt x="1" y="393405"/>
                </a:lnTo>
                <a:lnTo>
                  <a:pt x="54251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gray">
          <a:xfrm flipH="1">
            <a:off x="6219870" y="584225"/>
            <a:ext cx="5406845" cy="391477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E315B082-E0B6-4C44-9E0A-2C0FDCF4FB55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200000">
            <a:off x="8363004" y="-687185"/>
            <a:ext cx="1974850" cy="453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23972" y="673008"/>
            <a:ext cx="5796206" cy="5541527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68153" y="3937000"/>
            <a:ext cx="4673600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427375" y="795690"/>
            <a:ext cx="4850237" cy="200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90" indent="-154490">
              <a:lnSpc>
                <a:spcPct val="95000"/>
              </a:lnSpc>
              <a:spcBef>
                <a:spcPts val="400"/>
              </a:spcBef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935977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BB7AB13B-A96D-4EFD-B297-29A2670A3210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286550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3524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 bwMode="gray">
          <a:xfrm>
            <a:off x="222423" y="1456767"/>
            <a:ext cx="11747155" cy="4881880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CN" noProof="0"/>
              <a:t>Click icon </a:t>
            </a:r>
            <a:r>
              <a:rPr lang="en-US" altLang="zh-CN" noProof="0" dirty="0"/>
              <a:t>to add chart</a:t>
            </a:r>
            <a:endParaRPr lang="en-US" noProof="0" dirty="0"/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07071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9198784" y="3483000"/>
            <a:ext cx="2993216" cy="1685925"/>
          </a:xfrm>
          <a:prstGeom prst="rect">
            <a:avLst/>
          </a:pr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9198783" y="3482975"/>
            <a:ext cx="2743915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>
            <a:off x="0" y="3965600"/>
            <a:ext cx="11942698" cy="168592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F914E569-9A1F-4346-B81D-7B742FE6A76A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5400000">
            <a:off x="1059364" y="2949099"/>
            <a:ext cx="1633537" cy="375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12" y="5698899"/>
            <a:ext cx="10972801" cy="638756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 algn="r" defTabSz="1218987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400" kern="1200" cap="none" spc="0" dirty="0" smtClean="0">
                <a:solidFill>
                  <a:srgbClr val="961E1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>
          <a:xfrm>
            <a:off x="609612" y="4141177"/>
            <a:ext cx="10972801" cy="1321448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cap="all" spc="-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181614" y="621991"/>
            <a:ext cx="6084710" cy="27082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buFontTx/>
              <a:buNone/>
              <a:defRPr lang="en-US" sz="2400" dirty="0" smtClean="0">
                <a:solidFill>
                  <a:srgbClr val="414042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58780943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graphy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3" y="1591"/>
            <a:ext cx="12192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337023" cy="1684338"/>
          </a:xfrm>
          <a:prstGeom prst="rect">
            <a:avLst/>
          </a:prstGeom>
          <a:solidFill>
            <a:srgbClr val="711617"/>
          </a:solidFill>
          <a:ln>
            <a:noFill/>
          </a:ln>
          <a:effectLst>
            <a:outerShdw blurRad="508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087721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2143696" y="4619650"/>
            <a:ext cx="9799015" cy="1685925"/>
          </a:xfrm>
          <a:prstGeom prst="rect">
            <a:avLst/>
          </a:prstGeom>
          <a:solidFill>
            <a:srgbClr val="EC2225"/>
          </a:solidFill>
          <a:ln>
            <a:noFill/>
          </a:ln>
          <a:effectLst>
            <a:outerShdw blurRad="76200" dist="50800" dir="8400000" algn="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5400000">
            <a:off x="3210986" y="3603150"/>
            <a:ext cx="1633537" cy="37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6"/>
          <p:cNvSpPr>
            <a:spLocks noGrp="1"/>
          </p:cNvSpPr>
          <p:nvPr>
            <p:ph type="title"/>
          </p:nvPr>
        </p:nvSpPr>
        <p:spPr bwMode="gray">
          <a:xfrm>
            <a:off x="2602173" y="4905633"/>
            <a:ext cx="8980227" cy="1143000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79712394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athy\Documents\Corporate PPT Template\FINAL\ppt-images\NoTexture_Closin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" y="2990850"/>
            <a:ext cx="12192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528706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72" y="274638"/>
            <a:ext cx="1097248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41002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20" y="1600206"/>
            <a:ext cx="541002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084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42.jpe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9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3.png"/><Relationship Id="rId5" Type="http://schemas.openxmlformats.org/officeDocument/2006/relationships/image" Target="../media/image119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550560"/>
            <a:ext cx="410762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Confidential. All rights reserved.  Bob Xie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971" r:id="rId9"/>
  </p:sldLayoutIdLs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8" y="6473825"/>
            <a:ext cx="2413629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none">
                <a:solidFill>
                  <a:srgbClr val="939598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AB225CA-C8AE-4E13-92CA-D8A017B4F38F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3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611412-390B-40C3-A3B7-721592C1576C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2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0" y="6481763"/>
            <a:ext cx="2413629" cy="138112"/>
          </a:xfrm>
          <a:prstGeom prst="rect">
            <a:avLst/>
          </a:prstGeom>
        </p:spPr>
        <p:txBody>
          <a:bodyPr wrap="none"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 defTabSz="1217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9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black">
          <a:xfrm>
            <a:off x="512909" y="6451624"/>
            <a:ext cx="3660575" cy="276977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31" name="Rectangle 18"/>
          <p:cNvSpPr>
            <a:spLocks noChangeArrowheads="1"/>
          </p:cNvSpPr>
          <p:nvPr/>
        </p:nvSpPr>
        <p:spPr bwMode="invGray">
          <a:xfrm>
            <a:off x="100068" y="6445274"/>
            <a:ext cx="403273" cy="27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5333CBF0-83E8-4E5A-8B65-E44C84C60F0F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566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</p:sldLayoutIdLst>
  <p:transition spd="med">
    <p:fade/>
  </p:transition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8783" y="2048256"/>
            <a:ext cx="10394988" cy="1581912"/>
          </a:xfrm>
        </p:spPr>
        <p:txBody>
          <a:bodyPr/>
          <a:lstStyle/>
          <a:p>
            <a:br>
              <a:rPr lang="en-US" altLang="zh-CN" sz="5400" dirty="0">
                <a:solidFill>
                  <a:schemeClr val="tx1"/>
                </a:solidFill>
              </a:rPr>
            </a:br>
            <a:r>
              <a:rPr lang="en-US" altLang="zh-CN" sz="5400" dirty="0" err="1"/>
              <a:t>Jupyter</a:t>
            </a:r>
            <a:r>
              <a:rPr lang="en-US" altLang="zh-CN" sz="5400" dirty="0"/>
              <a:t> Notebook and Python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Bob Xie		Sep 2020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基本语句</a:t>
            </a:r>
            <a:r>
              <a:rPr lang="en-US" altLang="zh-CN" dirty="0">
                <a:solidFill>
                  <a:schemeClr val="tx1"/>
                </a:solidFill>
              </a:rPr>
              <a:t>_</a:t>
            </a:r>
            <a:r>
              <a:rPr lang="zh-CN" altLang="en-US" dirty="0"/>
              <a:t>循环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82A18E-0AC6-44EC-AB1B-5894B4B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997758"/>
            <a:ext cx="3808064" cy="32691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9FEB36-C6DC-42D5-9FF2-05BD03CD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84" y="4417640"/>
            <a:ext cx="3808064" cy="20052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E6885A-5EE0-499A-91AC-DD2656E8F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112" y="997758"/>
            <a:ext cx="2369754" cy="14534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1281D33D-34ED-4C24-AE50-3297009CE8FD}"/>
              </a:ext>
            </a:extLst>
          </p:cNvPr>
          <p:cNvSpPr/>
          <p:nvPr/>
        </p:nvSpPr>
        <p:spPr>
          <a:xfrm>
            <a:off x="5240804" y="1521439"/>
            <a:ext cx="745351" cy="44567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1641C0-83DF-4244-8337-113530AF5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112" y="4266879"/>
            <a:ext cx="3370156" cy="20052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6E91D22F-9AD9-4455-BC26-FA066DB0A69C}"/>
              </a:ext>
            </a:extLst>
          </p:cNvPr>
          <p:cNvSpPr/>
          <p:nvPr/>
        </p:nvSpPr>
        <p:spPr>
          <a:xfrm>
            <a:off x="5240804" y="5046679"/>
            <a:ext cx="745351" cy="44567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5472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基本语句</a:t>
            </a:r>
            <a:r>
              <a:rPr lang="en-US" altLang="zh-CN" dirty="0">
                <a:solidFill>
                  <a:schemeClr val="tx1"/>
                </a:solidFill>
              </a:rPr>
              <a:t>_</a:t>
            </a:r>
            <a:r>
              <a:rPr lang="zh-CN" altLang="en-US" dirty="0"/>
              <a:t>条件判断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4B6253-3614-40DA-94E7-466331B5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39" y="1196900"/>
            <a:ext cx="4056680" cy="3908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002E1B-9739-4C1D-93A7-C79892C7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94" y="1196900"/>
            <a:ext cx="3259619" cy="2737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02890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基本语句</a:t>
            </a:r>
            <a:r>
              <a:rPr lang="en-US" altLang="zh-CN" dirty="0">
                <a:solidFill>
                  <a:schemeClr val="tx1"/>
                </a:solidFill>
              </a:rPr>
              <a:t>_</a:t>
            </a:r>
            <a:r>
              <a:rPr lang="zh-CN" altLang="en-US" dirty="0"/>
              <a:t>函数定义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2D91FF-3BC8-4852-B0A9-FDEA242C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1054366"/>
            <a:ext cx="3031977" cy="2065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DB2AA7-8054-4C1C-A8B1-EDF11C86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14" y="3158138"/>
            <a:ext cx="8776593" cy="35500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90668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基本语句</a:t>
            </a:r>
            <a:r>
              <a:rPr lang="en-US" altLang="zh-CN" dirty="0">
                <a:solidFill>
                  <a:schemeClr val="tx1"/>
                </a:solidFill>
              </a:rPr>
              <a:t>_</a:t>
            </a:r>
            <a:r>
              <a:rPr lang="zh-CN" altLang="en-US" dirty="0"/>
              <a:t>案例分享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85FCD4-EB77-4140-AB8A-22391ED28528}"/>
              </a:ext>
            </a:extLst>
          </p:cNvPr>
          <p:cNvSpPr/>
          <p:nvPr/>
        </p:nvSpPr>
        <p:spPr>
          <a:xfrm>
            <a:off x="548783" y="1054366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Ramaxel_Imbalance-learn_20200902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A8D218-4280-4D8F-B215-BC306A67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31" y="1682536"/>
            <a:ext cx="9791772" cy="38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16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课后实践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B1706D-B393-4100-B92C-A310ECA2C087}"/>
              </a:ext>
            </a:extLst>
          </p:cNvPr>
          <p:cNvSpPr/>
          <p:nvPr/>
        </p:nvSpPr>
        <p:spPr>
          <a:xfrm>
            <a:off x="604477" y="997758"/>
            <a:ext cx="10568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1. 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企业发放的奖金根据利润提成。利润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(I)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低于或等于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万元时，奖金可提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；利润高于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万元，低于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万元时，低于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万元的部分按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提成，高于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万元的部分，可提成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7.5%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；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万到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40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万之间时，高于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万元的部分，可提成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5%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；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40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万到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60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万之间时高于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40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万元的部分，可提成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；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60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万到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万之间时，高于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60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万元的部分，可提成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1.5%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，高于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万元时，超过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万元的部分按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1%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提成，从键盘输入当月利润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I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，求应发放奖金总数？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D6059A-33F8-40FE-8630-A75DC7C1D194}"/>
              </a:ext>
            </a:extLst>
          </p:cNvPr>
          <p:cNvSpPr/>
          <p:nvPr/>
        </p:nvSpPr>
        <p:spPr>
          <a:xfrm>
            <a:off x="604477" y="2700368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2. 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输出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9*9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乘法口诀表。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5450B-F075-416E-A50B-42D8DB6F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2" y="3069700"/>
            <a:ext cx="6431577" cy="21975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177203-3C70-4D20-8046-11DEB8F31AE3}"/>
              </a:ext>
            </a:extLst>
          </p:cNvPr>
          <p:cNvSpPr/>
          <p:nvPr/>
        </p:nvSpPr>
        <p:spPr>
          <a:xfrm>
            <a:off x="604477" y="5313306"/>
            <a:ext cx="833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3. 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将一个正整数分解质因数。例如：输入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90,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打印出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90=2*3*3*5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25105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Author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343" y="1175657"/>
            <a:ext cx="1119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Bob Xie:   Lenovo Senior SQE</a:t>
            </a:r>
            <a:endParaRPr lang="zh-CN" altLang="en-US" sz="20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2679" y="606694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itchFamily="34" charset="0"/>
                <a:cs typeface="Arial" pitchFamily="34" charset="0"/>
              </a:rPr>
              <a:t>WeChat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6107" y="606694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column</a:t>
            </a:r>
            <a:endParaRPr lang="zh-CN" altLang="en-US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3200" y="1843314"/>
            <a:ext cx="1150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If you interesting about Data analysis, can follow my </a:t>
            </a:r>
            <a:r>
              <a:rPr lang="en-US" altLang="zh-CN" dirty="0"/>
              <a:t>column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and WeChat 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图片 8" descr="Bob Xie _ 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925" y="2452914"/>
            <a:ext cx="3241675" cy="324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8" y="2744884"/>
            <a:ext cx="2716146" cy="27161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1998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是个啥？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45714" y="6023428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Arial" pitchFamily="34" charset="0"/>
                <a:cs typeface="Arial" pitchFamily="34" charset="0"/>
              </a:rPr>
              <a:t>百度百科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DFA3B7-F471-4ED2-8CAA-D53B85189DA1}"/>
              </a:ext>
            </a:extLst>
          </p:cNvPr>
          <p:cNvSpPr txBox="1"/>
          <p:nvPr/>
        </p:nvSpPr>
        <p:spPr>
          <a:xfrm>
            <a:off x="476410" y="1120703"/>
            <a:ext cx="10902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Python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是一种跨平台的计算机程序设计语言。 是一个高层次的结合了解释性、编译性、互动性和面向对象的脚本语言。最初被设计用于编写自动化脚本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(shell)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，随着版本的不断更新和语言新功能的添加，越多被用于独立的、大型项目的开发。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E95B18-EC16-4497-8486-CE35EE81FAF9}"/>
              </a:ext>
            </a:extLst>
          </p:cNvPr>
          <p:cNvSpPr/>
          <p:nvPr/>
        </p:nvSpPr>
        <p:spPr>
          <a:xfrm>
            <a:off x="476410" y="21669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是一种解释型脚本语言，可以应用于以下领域：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Web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Internet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开发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科学计算和统计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人工智能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桌面界面开发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软件开发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后端开发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网络爬虫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3629DA-F234-4014-943F-2758994D5D4E}"/>
              </a:ext>
            </a:extLst>
          </p:cNvPr>
          <p:cNvSpPr/>
          <p:nvPr/>
        </p:nvSpPr>
        <p:spPr>
          <a:xfrm>
            <a:off x="476409" y="4588105"/>
            <a:ext cx="11148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已经成为最受欢迎的程序设计语言之一。自从</a:t>
            </a:r>
            <a:r>
              <a:rPr lang="en-US" altLang="zh-CN" dirty="0"/>
              <a:t>2004</a:t>
            </a:r>
            <a:r>
              <a:rPr lang="zh-CN" altLang="en-US" dirty="0"/>
              <a:t>年以后，</a:t>
            </a:r>
            <a:r>
              <a:rPr lang="en-US" altLang="zh-CN" dirty="0"/>
              <a:t>python</a:t>
            </a:r>
            <a:r>
              <a:rPr lang="zh-CN" altLang="en-US" dirty="0"/>
              <a:t>的使用率呈线性增长。</a:t>
            </a:r>
            <a:r>
              <a:rPr lang="en-US" altLang="zh-CN" dirty="0"/>
              <a:t>Python 2</a:t>
            </a:r>
            <a:r>
              <a:rPr lang="zh-CN" altLang="en-US" dirty="0"/>
              <a:t>于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日发布，稳定版本是</a:t>
            </a:r>
            <a:r>
              <a:rPr lang="en-US" altLang="zh-CN" dirty="0"/>
              <a:t>Python 2.7</a:t>
            </a:r>
            <a:r>
              <a:rPr lang="zh-CN" altLang="en-US" dirty="0"/>
              <a:t>。</a:t>
            </a:r>
            <a:r>
              <a:rPr lang="en-US" altLang="zh-CN" dirty="0"/>
              <a:t>Python 3</a:t>
            </a:r>
            <a:r>
              <a:rPr lang="zh-CN" altLang="en-US" dirty="0"/>
              <a:t>于</a:t>
            </a:r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日发布，不完全兼容</a:t>
            </a:r>
            <a:r>
              <a:rPr lang="en-US" altLang="zh-CN" dirty="0"/>
              <a:t>Python 2</a:t>
            </a:r>
            <a:r>
              <a:rPr lang="zh-CN" altLang="en-US" dirty="0"/>
              <a:t>。 </a:t>
            </a:r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月，它被</a:t>
            </a:r>
            <a:r>
              <a:rPr lang="en-US" altLang="zh-CN" dirty="0"/>
              <a:t>TIOBE</a:t>
            </a:r>
            <a:r>
              <a:rPr lang="zh-CN" altLang="en-US" dirty="0"/>
              <a:t>编程语言排行榜评为</a:t>
            </a:r>
            <a:r>
              <a:rPr lang="en-US" altLang="zh-CN" dirty="0"/>
              <a:t>2010</a:t>
            </a:r>
            <a:r>
              <a:rPr lang="zh-CN" altLang="en-US" dirty="0"/>
              <a:t>年度语言。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Anaconda </a:t>
            </a:r>
            <a:r>
              <a:rPr lang="zh-CN" altLang="en-US" dirty="0">
                <a:solidFill>
                  <a:schemeClr val="tx1"/>
                </a:solidFill>
              </a:rPr>
              <a:t>是个啥？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45712" y="3014499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Arial" pitchFamily="34" charset="0"/>
                <a:cs typeface="Arial" pitchFamily="34" charset="0"/>
              </a:rPr>
              <a:t>百度百科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F1387-6F21-4B29-8F84-4EA24381ED2B}"/>
              </a:ext>
            </a:extLst>
          </p:cNvPr>
          <p:cNvSpPr/>
          <p:nvPr/>
        </p:nvSpPr>
        <p:spPr>
          <a:xfrm>
            <a:off x="548782" y="1054366"/>
            <a:ext cx="1083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Anaconda</a:t>
            </a:r>
            <a:r>
              <a:rPr lang="zh-CN" altLang="en-US" dirty="0"/>
              <a:t>指的是一个开源的</a:t>
            </a:r>
            <a:r>
              <a:rPr lang="en-US" altLang="zh-CN" dirty="0"/>
              <a:t>Python</a:t>
            </a:r>
            <a:r>
              <a:rPr lang="zh-CN" altLang="en-US" dirty="0"/>
              <a:t>发行版本，其包含了</a:t>
            </a:r>
            <a:r>
              <a:rPr lang="en-US" altLang="zh-CN" dirty="0" err="1"/>
              <a:t>conda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</a:t>
            </a:r>
            <a:r>
              <a:rPr lang="en-US" altLang="zh-CN" dirty="0"/>
              <a:t>180</a:t>
            </a:r>
            <a:r>
              <a:rPr lang="zh-CN" altLang="en-US" dirty="0"/>
              <a:t>多个科学包及其依赖项。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9D20E3-97B8-42F8-A854-7FAE75447FE6}"/>
              </a:ext>
            </a:extLst>
          </p:cNvPr>
          <p:cNvSpPr/>
          <p:nvPr/>
        </p:nvSpPr>
        <p:spPr>
          <a:xfrm>
            <a:off x="548782" y="1814170"/>
            <a:ext cx="108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Anaconda</a:t>
            </a:r>
            <a:r>
              <a:rPr lang="zh-CN" altLang="en-US" dirty="0"/>
              <a:t>包括</a:t>
            </a:r>
            <a:r>
              <a:rPr lang="en-US" altLang="zh-CN" dirty="0" err="1"/>
              <a:t>Conda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以及一大堆安装好的工具包，比如：</a:t>
            </a:r>
            <a:r>
              <a:rPr lang="en-US" altLang="zh-CN" dirty="0" err="1"/>
              <a:t>numpy</a:t>
            </a:r>
            <a:r>
              <a:rPr lang="zh-CN" altLang="en-US" dirty="0"/>
              <a:t>、</a:t>
            </a:r>
            <a:r>
              <a:rPr lang="en-US" altLang="zh-CN" dirty="0"/>
              <a:t>pandas</a:t>
            </a:r>
            <a:r>
              <a:rPr lang="zh-CN" altLang="en-US" dirty="0"/>
              <a:t>等</a:t>
            </a:r>
          </a:p>
          <a:p>
            <a:endParaRPr lang="en-US" altLang="zh-CN" dirty="0"/>
          </a:p>
          <a:p>
            <a:r>
              <a:rPr lang="en-US" altLang="zh-CN" dirty="0" err="1"/>
              <a:t>conda</a:t>
            </a:r>
            <a:r>
              <a:rPr lang="zh-CN" altLang="en-US" dirty="0"/>
              <a:t>是一个开源的包、环境管理器，可以用于在同一个机器上安装不同版本的软件包及其依赖，并能够在不同的环境之间切换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AEAEF9-FD52-401C-B44E-1E44867D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" y="3743428"/>
            <a:ext cx="5477662" cy="29100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65A34D-DE5A-47B5-B0CA-4014C9EA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27" y="3759379"/>
            <a:ext cx="5282245" cy="28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682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Jupyter</a:t>
            </a:r>
            <a:r>
              <a:rPr lang="en-US" altLang="zh-CN" dirty="0">
                <a:solidFill>
                  <a:schemeClr val="tx1"/>
                </a:solidFill>
              </a:rPr>
              <a:t> Notebook </a:t>
            </a:r>
            <a:r>
              <a:rPr lang="zh-CN" altLang="en-US" dirty="0">
                <a:solidFill>
                  <a:schemeClr val="tx1"/>
                </a:solidFill>
              </a:rPr>
              <a:t>又是个啥？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61151" y="2166044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Arial" pitchFamily="34" charset="0"/>
                <a:cs typeface="Arial" pitchFamily="34" charset="0"/>
              </a:rPr>
              <a:t>百度百科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F1387-6F21-4B29-8F84-4EA24381ED2B}"/>
              </a:ext>
            </a:extLst>
          </p:cNvPr>
          <p:cNvSpPr/>
          <p:nvPr/>
        </p:nvSpPr>
        <p:spPr>
          <a:xfrm>
            <a:off x="548782" y="1054366"/>
            <a:ext cx="10830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 </a:t>
            </a:r>
            <a:r>
              <a:rPr lang="zh-CN" altLang="en-US" dirty="0"/>
              <a:t>的本质是一个 </a:t>
            </a:r>
            <a:r>
              <a:rPr lang="en-US" altLang="zh-CN" dirty="0"/>
              <a:t>Web </a:t>
            </a:r>
            <a:r>
              <a:rPr lang="zh-CN" altLang="en-US" dirty="0"/>
              <a:t>应用程序，便于创建和共享文学化程序文档，支持实时代码，数学方程，可视化和 </a:t>
            </a:r>
            <a:r>
              <a:rPr lang="en-US" altLang="zh-CN" dirty="0"/>
              <a:t>markdown</a:t>
            </a:r>
            <a:r>
              <a:rPr lang="zh-CN" altLang="en-US" dirty="0"/>
              <a:t>。 用途包括：数据清理和转换，数值模拟，统计建模，机器学习等等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9B623C-12CE-44E8-ADF2-DA948205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" y="2950666"/>
            <a:ext cx="5593128" cy="2971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A0226-7DDC-445D-9619-6CC67166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08" y="2950665"/>
            <a:ext cx="5593129" cy="29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69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Jupyter</a:t>
            </a:r>
            <a:r>
              <a:rPr lang="en-US" altLang="zh-CN" dirty="0">
                <a:solidFill>
                  <a:schemeClr val="tx1"/>
                </a:solidFill>
              </a:rPr>
              <a:t> Notebook </a:t>
            </a:r>
            <a:r>
              <a:rPr lang="zh-CN" altLang="en-US" dirty="0">
                <a:solidFill>
                  <a:schemeClr val="tx1"/>
                </a:solidFill>
              </a:rPr>
              <a:t>基本使用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EA180A-9102-4F4B-BE1E-7A718061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" y="1198709"/>
            <a:ext cx="9758723" cy="51843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17D12F-0BC0-466D-A757-AF992C3B4B3F}"/>
              </a:ext>
            </a:extLst>
          </p:cNvPr>
          <p:cNvSpPr/>
          <p:nvPr/>
        </p:nvSpPr>
        <p:spPr>
          <a:xfrm>
            <a:off x="8337178" y="2720148"/>
            <a:ext cx="1506070" cy="1659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A00BE7-908D-445B-8729-7DA04ECD4316}"/>
              </a:ext>
            </a:extLst>
          </p:cNvPr>
          <p:cNvCxnSpPr>
            <a:cxnSpLocks/>
          </p:cNvCxnSpPr>
          <p:nvPr/>
        </p:nvCxnSpPr>
        <p:spPr>
          <a:xfrm flipH="1" flipV="1">
            <a:off x="2766252" y="1521439"/>
            <a:ext cx="5570927" cy="199016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9238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Jupyter</a:t>
            </a:r>
            <a:r>
              <a:rPr lang="en-US" altLang="zh-CN" dirty="0">
                <a:solidFill>
                  <a:schemeClr val="tx1"/>
                </a:solidFill>
              </a:rPr>
              <a:t> Notebook </a:t>
            </a:r>
            <a:r>
              <a:rPr lang="zh-CN" altLang="en-US" dirty="0">
                <a:solidFill>
                  <a:schemeClr val="tx1"/>
                </a:solidFill>
              </a:rPr>
              <a:t>基本使用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D5CDD-2EA4-4108-A487-FE6C5C6D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54366"/>
            <a:ext cx="10867132" cy="5541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BB6EA4-FE85-4EBA-B4DF-39ED5393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944" y="2215336"/>
            <a:ext cx="5493708" cy="16882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1B8BDCC-BBF4-4DF9-994A-7BC65498A1B5}"/>
              </a:ext>
            </a:extLst>
          </p:cNvPr>
          <p:cNvSpPr/>
          <p:nvPr/>
        </p:nvSpPr>
        <p:spPr>
          <a:xfrm>
            <a:off x="1260179" y="3428999"/>
            <a:ext cx="1421547" cy="313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CD8123-8BE7-4695-B30E-A8B9ACE8F04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681726" y="3059462"/>
            <a:ext cx="769218" cy="5261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D5DAB5D-AAA8-4437-9F34-14152FEBCC8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405101" y="1221761"/>
            <a:ext cx="1045843" cy="18377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830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Jupyter</a:t>
            </a:r>
            <a:r>
              <a:rPr lang="en-US" altLang="zh-CN" dirty="0">
                <a:solidFill>
                  <a:schemeClr val="tx1"/>
                </a:solidFill>
              </a:rPr>
              <a:t> Notebook </a:t>
            </a:r>
            <a:r>
              <a:rPr lang="zh-CN" altLang="en-US" dirty="0">
                <a:solidFill>
                  <a:schemeClr val="tx1"/>
                </a:solidFill>
              </a:rPr>
              <a:t>基本使用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E0727C7-2564-484B-80ED-7301B837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1054366"/>
            <a:ext cx="7657765" cy="465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A1181B-0D7C-4C16-BD45-5F0A5A6F2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2" y="1618959"/>
            <a:ext cx="7477757" cy="521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60C0CF-70B9-4381-B03E-BF91EE813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9" y="2275476"/>
            <a:ext cx="7591308" cy="1019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70CB06-B433-40C5-9152-79760C1D0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39" y="3465979"/>
            <a:ext cx="7591308" cy="31284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2FE3A04-6AF9-4E5F-9623-50C7B23A842A}"/>
              </a:ext>
            </a:extLst>
          </p:cNvPr>
          <p:cNvSpPr txBox="1"/>
          <p:nvPr/>
        </p:nvSpPr>
        <p:spPr>
          <a:xfrm>
            <a:off x="4971569" y="4009385"/>
            <a:ext cx="11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pitchFamily="34" charset="0"/>
                <a:cs typeface="Arial" pitchFamily="34" charset="0"/>
              </a:rPr>
              <a:t>代码内容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A479A-B15F-4749-99B1-0DB7CF889808}"/>
              </a:ext>
            </a:extLst>
          </p:cNvPr>
          <p:cNvSpPr txBox="1"/>
          <p:nvPr/>
        </p:nvSpPr>
        <p:spPr>
          <a:xfrm>
            <a:off x="4971569" y="5322234"/>
            <a:ext cx="11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pitchFamily="34" charset="0"/>
                <a:cs typeface="Arial" pitchFamily="34" charset="0"/>
              </a:rPr>
              <a:t>结果输出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EF1E9C-5932-4A73-87FB-90D76D50ED0D}"/>
              </a:ext>
            </a:extLst>
          </p:cNvPr>
          <p:cNvCxnSpPr>
            <a:cxnSpLocks/>
          </p:cNvCxnSpPr>
          <p:nvPr/>
        </p:nvCxnSpPr>
        <p:spPr>
          <a:xfrm flipH="1">
            <a:off x="4287689" y="4190517"/>
            <a:ext cx="68388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4AAE9EC-B62B-47B0-9C02-9B01FAC5E2A8}"/>
              </a:ext>
            </a:extLst>
          </p:cNvPr>
          <p:cNvCxnSpPr/>
          <p:nvPr/>
        </p:nvCxnSpPr>
        <p:spPr>
          <a:xfrm flipH="1">
            <a:off x="3957276" y="5476122"/>
            <a:ext cx="10142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5231C28-8724-46CF-B76A-A127A34F222D}"/>
              </a:ext>
            </a:extLst>
          </p:cNvPr>
          <p:cNvSpPr txBox="1"/>
          <p:nvPr/>
        </p:nvSpPr>
        <p:spPr>
          <a:xfrm>
            <a:off x="3211927" y="2515400"/>
            <a:ext cx="11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pitchFamily="34" charset="0"/>
                <a:cs typeface="Arial" pitchFamily="34" charset="0"/>
              </a:rPr>
              <a:t>代码内容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092A976-6078-4F6A-AA32-5CF83D2B9006}"/>
              </a:ext>
            </a:extLst>
          </p:cNvPr>
          <p:cNvCxnSpPr>
            <a:cxnSpLocks/>
          </p:cNvCxnSpPr>
          <p:nvPr/>
        </p:nvCxnSpPr>
        <p:spPr>
          <a:xfrm flipH="1">
            <a:off x="2528047" y="2696532"/>
            <a:ext cx="68388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9FA288-94BE-4E00-AB34-C7878AC224FA}"/>
              </a:ext>
            </a:extLst>
          </p:cNvPr>
          <p:cNvSpPr txBox="1"/>
          <p:nvPr/>
        </p:nvSpPr>
        <p:spPr>
          <a:xfrm>
            <a:off x="3211927" y="2913748"/>
            <a:ext cx="11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pitchFamily="34" charset="0"/>
                <a:cs typeface="Arial" pitchFamily="34" charset="0"/>
              </a:rPr>
              <a:t>结果输出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0398E49-613A-4C60-BFEA-311CCDE7E526}"/>
              </a:ext>
            </a:extLst>
          </p:cNvPr>
          <p:cNvCxnSpPr/>
          <p:nvPr/>
        </p:nvCxnSpPr>
        <p:spPr>
          <a:xfrm flipH="1">
            <a:off x="2197634" y="3067636"/>
            <a:ext cx="10142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8548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初识</a:t>
            </a: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37F184-EBA9-474A-9CBC-5F8E3C87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10" y="1082282"/>
            <a:ext cx="10228289" cy="5433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26B8C2-15E6-4B5E-B49F-09ED05F66E4F}"/>
              </a:ext>
            </a:extLst>
          </p:cNvPr>
          <p:cNvSpPr txBox="1"/>
          <p:nvPr/>
        </p:nvSpPr>
        <p:spPr>
          <a:xfrm>
            <a:off x="6263152" y="3103949"/>
            <a:ext cx="2289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rial" pitchFamily="34" charset="0"/>
                <a:cs typeface="Arial" pitchFamily="34" charset="0"/>
              </a:rPr>
              <a:t>导入需要的库（包）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F5E1C67-89B0-43EF-BEDE-8359531992DF}"/>
              </a:ext>
            </a:extLst>
          </p:cNvPr>
          <p:cNvCxnSpPr/>
          <p:nvPr/>
        </p:nvCxnSpPr>
        <p:spPr>
          <a:xfrm flipH="1">
            <a:off x="4548653" y="3272224"/>
            <a:ext cx="16922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83B0A58-0494-4A6A-AD3F-DEC36CF07FCA}"/>
              </a:ext>
            </a:extLst>
          </p:cNvPr>
          <p:cNvSpPr txBox="1"/>
          <p:nvPr/>
        </p:nvSpPr>
        <p:spPr>
          <a:xfrm>
            <a:off x="6279026" y="3442503"/>
            <a:ext cx="2289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rial" pitchFamily="34" charset="0"/>
                <a:cs typeface="Arial" pitchFamily="34" charset="0"/>
              </a:rPr>
              <a:t>代码表达需要做的事情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90B5A8B-5495-42E7-A393-3091F1577E79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548653" y="3611780"/>
            <a:ext cx="17303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FB6BBC3-BE0E-4AB8-B1B1-B7686B0441C4}"/>
              </a:ext>
            </a:extLst>
          </p:cNvPr>
          <p:cNvSpPr txBox="1"/>
          <p:nvPr/>
        </p:nvSpPr>
        <p:spPr>
          <a:xfrm>
            <a:off x="6304428" y="4995078"/>
            <a:ext cx="164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rial" pitchFamily="34" charset="0"/>
                <a:cs typeface="Arial" pitchFamily="34" charset="0"/>
              </a:rPr>
              <a:t>查看结果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0134A1F-AE5E-4967-8E4C-1FB89E77531B}"/>
              </a:ext>
            </a:extLst>
          </p:cNvPr>
          <p:cNvCxnSpPr>
            <a:cxnSpLocks/>
          </p:cNvCxnSpPr>
          <p:nvPr/>
        </p:nvCxnSpPr>
        <p:spPr>
          <a:xfrm flipH="1">
            <a:off x="5364628" y="5170705"/>
            <a:ext cx="9429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7825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en-US" dirty="0">
                <a:solidFill>
                  <a:schemeClr val="tx1"/>
                </a:solidFill>
              </a:rPr>
              <a:t>基本语句</a:t>
            </a:r>
            <a:r>
              <a:rPr lang="en-US" altLang="zh-CN" dirty="0">
                <a:solidFill>
                  <a:schemeClr val="tx1"/>
                </a:solidFill>
              </a:rPr>
              <a:t>_</a:t>
            </a:r>
            <a:r>
              <a:rPr lang="zh-CN" altLang="en-US" dirty="0"/>
              <a:t>赋值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9E49E5-C39F-4F7C-B850-0B88A047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46" y="1522050"/>
            <a:ext cx="4367805" cy="29961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BC6E55-F936-4654-AC47-6BFBFD6F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78" y="1924808"/>
            <a:ext cx="4084975" cy="35913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A5BC0E-0D45-443B-B9DA-9BCA9758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95" y="3465497"/>
            <a:ext cx="4428055" cy="2597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44420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enovo">
  <a:themeElements>
    <a:clrScheme name="LENOVO">
      <a:dk1>
        <a:srgbClr val="000000"/>
      </a:dk1>
      <a:lt1>
        <a:sysClr val="window" lastClr="FFFFFF"/>
      </a:lt1>
      <a:dk2>
        <a:srgbClr val="C00000"/>
      </a:dk2>
      <a:lt2>
        <a:srgbClr val="000000"/>
      </a:lt2>
      <a:accent1>
        <a:srgbClr val="FF0000"/>
      </a:accent1>
      <a:accent2>
        <a:srgbClr val="939598"/>
      </a:accent2>
      <a:accent3>
        <a:srgbClr val="FFC425"/>
      </a:accent3>
      <a:accent4>
        <a:srgbClr val="64BEDC"/>
      </a:accent4>
      <a:accent5>
        <a:srgbClr val="414042"/>
      </a:accent5>
      <a:accent6>
        <a:srgbClr val="FFFFFF"/>
      </a:accent6>
      <a:hlink>
        <a:srgbClr val="EC2225"/>
      </a:hlink>
      <a:folHlink>
        <a:srgbClr val="64BED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piDescription xmlns="http://schemas.microsoft.com/sharepoint/v3" xsi:nil="true"/>
    <DocumentStatus xmlns="07f2e666-47bf-451f-ab36-aa9c5d00773e">Available</DocumentStatus>
    <DocumentLevel xmlns="227edde7-652a-4486-a451-157b9bbf4f94">Lenovo Internal</DocumentLevel>
    <Relations xmlns="07f2e666-47bf-451f-ab36-aa9c5d00773e" xsi:nil="true"/>
    <Workflow xmlns="07f2e666-47bf-451f-ab36-aa9c5d00773e" xsi:nil="true"/>
    <_dlc_DocId xmlns="07f2e666-47bf-451f-ab36-aa9c5d00773e">WWID-126-10088</_dlc_DocId>
    <_dlc_DocIdUrl xmlns="07f2e666-47bf-451f-ab36-aa9c5d00773e">
      <Url>http://ecm.lenovo.com/os/Worldwide/_layouts/15/DocIdRedir.aspx?ID=WWID-126-10088</Url>
      <Description>WWID-126-10088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F1DAEB343FA8E246A28500DDABBF0BFB009A8CE0F0C72D5540A7A0CDF15B4D9FF6" ma:contentTypeVersion="7" ma:contentTypeDescription="" ma:contentTypeScope="" ma:versionID="78b42c530b2870e326245df7ee80f221">
  <xsd:schema xmlns:xsd="http://www.w3.org/2001/XMLSchema" xmlns:xs="http://www.w3.org/2001/XMLSchema" xmlns:p="http://schemas.microsoft.com/office/2006/metadata/properties" xmlns:ns1="http://schemas.microsoft.com/sharepoint/v3" xmlns:ns2="07f2e666-47bf-451f-ab36-aa9c5d00773e" xmlns:ns3="227edde7-652a-4486-a451-157b9bbf4f94" targetNamespace="http://schemas.microsoft.com/office/2006/metadata/properties" ma:root="true" ma:fieldsID="450ffdaedcff8e06d5dff7b67edbef63" ns1:_="" ns2:_="" ns3:_="">
    <xsd:import namespace="http://schemas.microsoft.com/sharepoint/v3"/>
    <xsd:import namespace="07f2e666-47bf-451f-ab36-aa9c5d00773e"/>
    <xsd:import namespace="227edde7-652a-4486-a451-157b9bbf4f9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KpiDescription" minOccurs="0"/>
                <xsd:element ref="ns2:Workflow" minOccurs="0"/>
                <xsd:element ref="ns2:DocumentStatus" minOccurs="0"/>
                <xsd:element ref="ns2:Relations" minOccurs="0"/>
                <xsd:element ref="ns3:Document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2" nillable="true" ma:displayName="Description" ma:description="The description provides information about the purpose of the goal." ma:internalName="Kpi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e666-47bf-451f-ab36-aa9c5d0077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Workflow" ma:index="13" nillable="true" ma:displayName="Workflow" ma:format="Dropdown" ma:hidden="true" ma:internalName="Workflow" ma:readOnly="false">
      <xsd:simpleType>
        <xsd:restriction base="dms:Choice">
          <xsd:enumeration value="GDDL"/>
          <xsd:enumeration value="PGQ"/>
          <xsd:enumeration value="IDRD"/>
          <xsd:enumeration value="行政"/>
        </xsd:restriction>
      </xsd:simpleType>
    </xsd:element>
    <xsd:element name="DocumentStatus" ma:index="14" nillable="true" ma:displayName="DocumentStatus" ma:default="Available" ma:format="Dropdown" ma:hidden="true" ma:internalName="DocumentStatus" ma:readOnly="false">
      <xsd:simpleType>
        <xsd:restriction base="dms:Choice">
          <xsd:enumeration value="Available"/>
          <xsd:enumeration value="Unavailable"/>
        </xsd:restriction>
      </xsd:simpleType>
    </xsd:element>
    <xsd:element name="Relations" ma:index="15" nillable="true" ma:displayName="Relations" ma:internalName="Relation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edde7-652a-4486-a451-157b9bbf4f94" elementFormDefault="qualified">
    <xsd:import namespace="http://schemas.microsoft.com/office/2006/documentManagement/types"/>
    <xsd:import namespace="http://schemas.microsoft.com/office/infopath/2007/PartnerControls"/>
    <xsd:element name="DocumentLevel" ma:index="16" ma:displayName="DocumentLevel" ma:default="Lenovo Internal" ma:format="Dropdown" ma:internalName="DocumentLevel">
      <xsd:simpleType>
        <xsd:restriction base="dms:Choice">
          <xsd:enumeration value="Lenovo Internal"/>
          <xsd:enumeration value="Lenovo Confidential"/>
          <xsd:enumeration value="Lenovo Restrict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DD4867-0116-449A-B354-C001A801D0F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35DC493-1477-4DA9-94FB-49794E98FAD0}">
  <ds:schemaRefs>
    <ds:schemaRef ds:uri="http://schemas.microsoft.com/sharepoint/v3"/>
    <ds:schemaRef ds:uri="http://purl.org/dc/terms/"/>
    <ds:schemaRef ds:uri="http://purl.org/dc/elements/1.1/"/>
    <ds:schemaRef ds:uri="07f2e666-47bf-451f-ab36-aa9c5d00773e"/>
    <ds:schemaRef ds:uri="227edde7-652a-4486-a451-157b9bbf4f94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5926C1-7A8D-4D83-A896-38353E7E1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f2e666-47bf-451f-ab36-aa9c5d00773e"/>
    <ds:schemaRef ds:uri="227edde7-652a-4486-a451-157b9bbf4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7F203CD-7D6F-4603-BF64-D245475A36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69123</TotalTime>
  <Words>624</Words>
  <Application>Microsoft Office PowerPoint</Application>
  <PresentationFormat>宽屏</PresentationFormat>
  <Paragraphs>51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Foundry Gridnik Medium</vt:lpstr>
      <vt:lpstr>Helvetica Neue</vt:lpstr>
      <vt:lpstr>HelveticaNeueLT Std</vt:lpstr>
      <vt:lpstr>メイリオ</vt:lpstr>
      <vt:lpstr>Meiryo UI</vt:lpstr>
      <vt:lpstr>Arial</vt:lpstr>
      <vt:lpstr>Arial</vt:lpstr>
      <vt:lpstr>Wingdings</vt:lpstr>
      <vt:lpstr>blank</vt:lpstr>
      <vt:lpstr>LenovoTemplate-16x9_2015</vt:lpstr>
      <vt:lpstr>Lenovo Master</vt:lpstr>
      <vt:lpstr>2_Lenovo Master</vt:lpstr>
      <vt:lpstr>1_LenovoTemplate-16x9_2015</vt:lpstr>
      <vt:lpstr>5_Lenovo Master</vt:lpstr>
      <vt:lpstr>Lenovo</vt:lpstr>
      <vt:lpstr>7_Lenovo Master</vt:lpstr>
      <vt:lpstr> Jupyter Notebook and Python</vt:lpstr>
      <vt:lpstr>Python是个啥？</vt:lpstr>
      <vt:lpstr>Anaconda 是个啥？</vt:lpstr>
      <vt:lpstr>Jupyter Notebook 又是个啥？</vt:lpstr>
      <vt:lpstr>Jupyter Notebook 基本使用</vt:lpstr>
      <vt:lpstr>Jupyter Notebook 基本使用</vt:lpstr>
      <vt:lpstr>Jupyter Notebook 基本使用</vt:lpstr>
      <vt:lpstr>Python 初识</vt:lpstr>
      <vt:lpstr>Python 基本语句_赋值</vt:lpstr>
      <vt:lpstr>Python 基本语句_循环</vt:lpstr>
      <vt:lpstr>Python 基本语句_条件判断</vt:lpstr>
      <vt:lpstr>Python 基本语句_函数定义</vt:lpstr>
      <vt:lpstr>Python 基本语句_案例分享</vt:lpstr>
      <vt:lpstr>课后实践</vt:lpstr>
      <vt:lpstr> Author information</vt:lpstr>
      <vt:lpstr>PowerPoint 演示文稿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Lenovo</dc:title>
  <dc:creator>Lenovo</dc:creator>
  <cp:lastModifiedBy>Bob Xie</cp:lastModifiedBy>
  <cp:revision>3552</cp:revision>
  <cp:lastPrinted>2020-09-16T09:41:23Z</cp:lastPrinted>
  <dcterms:created xsi:type="dcterms:W3CDTF">2014-11-19T19:33:06Z</dcterms:created>
  <dcterms:modified xsi:type="dcterms:W3CDTF">2020-09-22T08:06:50Z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0x010100F1DAEB343FA8E246A28500DDABBF0BFB009A8CE0F0C72D5540A7A0CDF15B4D9FF6</vt:lpwstr>
  </property>
  <property fmtid="{D5CDD505-2E9C-101B-9397-08002B2CF9AE}" pid="3" name="_dlc_DocIdItemGuid">
    <vt:lpwstr>7bfa1c62-70e4-4d7f-8c09-a300f8420f6c</vt:lpwstr>
  </property>
</Properties>
</file>